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98" r:id="rId3"/>
    <p:sldId id="263" r:id="rId4"/>
    <p:sldId id="257" r:id="rId5"/>
    <p:sldId id="270" r:id="rId6"/>
    <p:sldId id="269" r:id="rId7"/>
    <p:sldId id="271" r:id="rId8"/>
    <p:sldId id="287" r:id="rId9"/>
    <p:sldId id="296" r:id="rId10"/>
    <p:sldId id="273" r:id="rId11"/>
    <p:sldId id="280" r:id="rId12"/>
    <p:sldId id="272" r:id="rId13"/>
    <p:sldId id="297" r:id="rId14"/>
    <p:sldId id="259" r:id="rId15"/>
    <p:sldId id="305" r:id="rId16"/>
    <p:sldId id="264" r:id="rId17"/>
    <p:sldId id="301" r:id="rId18"/>
    <p:sldId id="300" r:id="rId19"/>
    <p:sldId id="303" r:id="rId20"/>
    <p:sldId id="302" r:id="rId21"/>
    <p:sldId id="278" r:id="rId22"/>
    <p:sldId id="265" r:id="rId23"/>
    <p:sldId id="277" r:id="rId24"/>
    <p:sldId id="266" r:id="rId25"/>
    <p:sldId id="304" r:id="rId26"/>
    <p:sldId id="310" r:id="rId27"/>
    <p:sldId id="307" r:id="rId28"/>
    <p:sldId id="311" r:id="rId29"/>
    <p:sldId id="308" r:id="rId30"/>
    <p:sldId id="312" r:id="rId31"/>
    <p:sldId id="309" r:id="rId32"/>
    <p:sldId id="313" r:id="rId33"/>
    <p:sldId id="267" r:id="rId34"/>
    <p:sldId id="286" r:id="rId35"/>
    <p:sldId id="299" r:id="rId36"/>
    <p:sldId id="285" r:id="rId37"/>
    <p:sldId id="290" r:id="rId38"/>
    <p:sldId id="295" r:id="rId39"/>
    <p:sldId id="306" r:id="rId40"/>
    <p:sldId id="26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9C7C6-2B78-DFFA-F5A6-A388A184B278}" v="846" dt="2022-12-06T03:30:59.659"/>
    <p1510:client id="{7235926F-0508-9599-FCC9-BA61F2A15B6C}" v="708" dt="2022-12-05T23:28:52.001"/>
    <p1510:client id="{C1257CCB-732C-43EA-BEEB-98837C5EAED9}" v="1412" dt="2022-12-06T04:57:19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2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1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9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2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07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756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7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7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3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39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6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5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3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3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5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2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9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F1EC-E985-4AB0-A099-ECEB72DFD67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BB2AD-FFD2-4FFC-87C3-5A4C2DF7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1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1606" y="0"/>
            <a:ext cx="25523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6832905" cy="2465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683290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F503B-D39B-A5F7-AD28-81A736CD0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8201"/>
            <a:ext cx="6832904" cy="836528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Tower Defense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368EC-623E-2C1D-9FA9-DDBBDEE15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451" y="4406315"/>
            <a:ext cx="2093214" cy="689279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Ricardo Almeida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Ryan Sharp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CDEE8-6A6E-02A8-20D4-D94A7B13CC52}"/>
              </a:ext>
            </a:extLst>
          </p:cNvPr>
          <p:cNvSpPr txBox="1"/>
          <p:nvPr/>
        </p:nvSpPr>
        <p:spPr>
          <a:xfrm>
            <a:off x="2454623" y="4374312"/>
            <a:ext cx="1825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Git-Squad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52073F-D332-374F-360F-E1C50EBF7ACD}"/>
              </a:ext>
            </a:extLst>
          </p:cNvPr>
          <p:cNvCxnSpPr>
            <a:cxnSpLocks/>
          </p:cNvCxnSpPr>
          <p:nvPr/>
        </p:nvCxnSpPr>
        <p:spPr>
          <a:xfrm flipV="1">
            <a:off x="4321280" y="4406315"/>
            <a:ext cx="0" cy="63744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2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GamePanel.java</a:t>
            </a:r>
            <a:br>
              <a:rPr lang="en-US" sz="480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Pattern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8BB7DA7-E78A-2468-ACC9-536F2574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6" y="2075375"/>
            <a:ext cx="6187305" cy="70322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60064C3-850A-4DBC-BC89-FB42776F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42" y="2828707"/>
            <a:ext cx="4696874" cy="261045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134CF03-7465-E61A-3C27-952F7015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36" y="5497623"/>
            <a:ext cx="4908354" cy="12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9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Game Loop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944E12-13A0-4374-CCBB-64953269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939" y="2226097"/>
            <a:ext cx="3962327" cy="4364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A37A5-E25D-1C2C-3C95-33DA0FFD7FB6}"/>
              </a:ext>
            </a:extLst>
          </p:cNvPr>
          <p:cNvSpPr txBox="1"/>
          <p:nvPr/>
        </p:nvSpPr>
        <p:spPr>
          <a:xfrm>
            <a:off x="644511" y="2225577"/>
            <a:ext cx="386810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Set FPS using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Calculate time passed between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After enough time...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Update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Redraw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Reset timer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3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Game States</a:t>
            </a:r>
            <a:br>
              <a:rPr lang="en-US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Strategy Pattern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52D595-7AA4-CA7D-EE98-38E850DFE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735" y="2020867"/>
            <a:ext cx="6020368" cy="46750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D791A-BE71-CD00-DEAA-ECFE02A02027}"/>
              </a:ext>
            </a:extLst>
          </p:cNvPr>
          <p:cNvSpPr txBox="1"/>
          <p:nvPr/>
        </p:nvSpPr>
        <p:spPr>
          <a:xfrm>
            <a:off x="147917" y="2151529"/>
            <a:ext cx="26289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Update and repaint change between states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Not enough control to be state pattern</a:t>
            </a:r>
          </a:p>
        </p:txBody>
      </p:sp>
    </p:spTree>
    <p:extLst>
      <p:ext uri="{BB962C8B-B14F-4D97-AF65-F5344CB8AC3E}">
        <p14:creationId xmlns:p14="http://schemas.microsoft.com/office/powerpoint/2010/main" val="2192090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Game States</a:t>
            </a:r>
            <a:br>
              <a:rPr lang="en-US" dirty="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Code Example</a:t>
            </a: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E5421006-1A85-CDC4-A249-EE4B7B834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63" y="2304855"/>
            <a:ext cx="4686300" cy="2743200"/>
          </a:xfr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3AEBE68-B847-7B6C-9442-C10C1B93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5162153"/>
            <a:ext cx="4712898" cy="91878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12C42A9-D933-D190-6CC1-28DB974C9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47" y="2297124"/>
            <a:ext cx="3879011" cy="38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1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58D6-09C5-37B5-7F69-3BD1B1C0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States</a:t>
            </a:r>
            <a:br>
              <a:rPr lang="en-US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Input Handling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615257-F4AA-2AA2-7935-713ADC01F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304" y="2115322"/>
            <a:ext cx="6889825" cy="4495589"/>
          </a:xfrm>
        </p:spPr>
      </p:pic>
    </p:spTree>
    <p:extLst>
      <p:ext uri="{BB962C8B-B14F-4D97-AF65-F5344CB8AC3E}">
        <p14:creationId xmlns:p14="http://schemas.microsoft.com/office/powerpoint/2010/main" val="3915819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User Interface</a:t>
            </a:r>
            <a:br>
              <a:rPr lang="en-US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Nested Classes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471BFEB-E596-78C1-FF3A-96FA978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24" y="2134789"/>
            <a:ext cx="5421358" cy="44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9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Levels Package</a:t>
            </a:r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D79CF1-CC52-4677-0C39-0DD2A0F6A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092257"/>
            <a:ext cx="7556419" cy="41046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Creates levels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Populates an array of </a:t>
            </a:r>
            <a:r>
              <a:rPr lang="en-US" dirty="0" err="1"/>
              <a:t>MapTile</a:t>
            </a:r>
            <a:r>
              <a:rPr lang="en-US" dirty="0"/>
              <a:t> types – “</a:t>
            </a:r>
            <a:r>
              <a:rPr lang="en-US" dirty="0" err="1"/>
              <a:t>TileSet</a:t>
            </a:r>
            <a:r>
              <a:rPr lang="en-US" dirty="0"/>
              <a:t>”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Populates an array that defines the map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Loads the correct tiles using the two arrays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Patterns: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Template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Abstract Factory</a:t>
            </a:r>
          </a:p>
        </p:txBody>
      </p:sp>
    </p:spTree>
    <p:extLst>
      <p:ext uri="{BB962C8B-B14F-4D97-AF65-F5344CB8AC3E}">
        <p14:creationId xmlns:p14="http://schemas.microsoft.com/office/powerpoint/2010/main" val="2088834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Levels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UML Diagram</a:t>
            </a:r>
            <a:endParaRPr lang="en-US" sz="2400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63D9866-84A8-CCA2-29FA-C92F7C536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044" y="2081379"/>
            <a:ext cx="6478840" cy="4601121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6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Levels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endParaRPr lang="en-US" sz="2400" dirty="0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2C16511-A35D-9307-6BB9-94B3929E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0" y="2092184"/>
            <a:ext cx="6779372" cy="459296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15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Levels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endParaRPr lang="en-US" sz="2400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8D5C72A-EF02-B655-E1D7-CAEAA788D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9" y="3524994"/>
            <a:ext cx="3031935" cy="1040302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C1090-0F74-7964-210E-7E6D2F8A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9" y="3058480"/>
            <a:ext cx="2542703" cy="313638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E8835-B717-6B59-783B-61DA4FE39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09" y="4688484"/>
            <a:ext cx="3743865" cy="1848823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47A08-DBA9-EBD2-7084-E6B42752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322" y="2999466"/>
            <a:ext cx="4444456" cy="3537842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6150F58-1BD7-2937-7248-8FC413CE5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9" y="2070437"/>
            <a:ext cx="1603033" cy="885008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95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DFD-6D3D-C8B2-9639-E5AAB9FD9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2189717"/>
            <a:ext cx="3714750" cy="36752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Game UI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Game States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Input Handling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Player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Levels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Entities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Enemies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Towers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39D7A0-B2D1-0F92-0A51-D683F610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Overview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7945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Levels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Abstract Factory</a:t>
            </a:r>
            <a:endParaRPr lang="en-US" sz="2400" dirty="0"/>
          </a:p>
        </p:txBody>
      </p:sp>
      <p:pic>
        <p:nvPicPr>
          <p:cNvPr id="6" name="Content Placeholder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5337062E-278B-EF61-EE7F-E63DEC016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" y="2103831"/>
            <a:ext cx="6788530" cy="4582911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3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E623-C76C-E510-9CC4-D3C4A31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Levels</a:t>
            </a:r>
            <a:br>
              <a:rPr lang="en-US" sz="4800" dirty="0"/>
            </a:b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Abstract Factory</a:t>
            </a:r>
            <a:endParaRPr lang="en-US" sz="27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095C51E-BD00-22AD-71BB-EEC0C79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89" y="2979230"/>
            <a:ext cx="3989580" cy="3710475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67FB6-D4D0-5DAA-0967-FEB2E6DC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60" y="2108603"/>
            <a:ext cx="3991409" cy="716136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87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0D63-C57F-081C-BF4F-80D08DA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9C8B-7283-1FB7-A740-50435A2D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406763"/>
            <a:ext cx="6595425" cy="33300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spcBef>
                <a:spcPts val="0"/>
              </a:spcBef>
            </a:pPr>
            <a:r>
              <a:rPr lang="en-US" sz="4400" dirty="0"/>
              <a:t>Enemies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</a:pPr>
            <a:r>
              <a:rPr lang="en-US" sz="4400" dirty="0"/>
              <a:t>Towers</a:t>
            </a:r>
          </a:p>
        </p:txBody>
      </p:sp>
    </p:spTree>
    <p:extLst>
      <p:ext uri="{BB962C8B-B14F-4D97-AF65-F5344CB8AC3E}">
        <p14:creationId xmlns:p14="http://schemas.microsoft.com/office/powerpoint/2010/main" val="937368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Entities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209F-AA3F-51A0-1443-61B51DB4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205918"/>
            <a:ext cx="7039826" cy="3606638"/>
          </a:xfrm>
        </p:spPr>
        <p:txBody>
          <a:bodyPr>
            <a:noAutofit/>
          </a:bodyPr>
          <a:lstStyle/>
          <a:p>
            <a:r>
              <a:rPr lang="en-US" dirty="0"/>
              <a:t>Creates enemies:</a:t>
            </a:r>
          </a:p>
          <a:p>
            <a:pPr lvl="1"/>
            <a:r>
              <a:rPr lang="en-US" dirty="0"/>
              <a:t>Enemies travel the path to reach the end</a:t>
            </a:r>
          </a:p>
          <a:p>
            <a:pPr lvl="1"/>
            <a:r>
              <a:rPr lang="en-US" dirty="0"/>
              <a:t>Enemies that make it to the end cause the player to lose health</a:t>
            </a:r>
          </a:p>
          <a:p>
            <a:r>
              <a:rPr lang="en-US" dirty="0"/>
              <a:t>Patterns:</a:t>
            </a:r>
          </a:p>
          <a:p>
            <a:pPr marL="571500" lvl="1" indent="-339725"/>
            <a:r>
              <a:rPr lang="en-US" dirty="0"/>
              <a:t>Prototype</a:t>
            </a:r>
          </a:p>
          <a:p>
            <a:pPr marL="571500" lvl="1" indent="-339725"/>
            <a:r>
              <a:rPr lang="en-US" dirty="0"/>
              <a:t>Abstract Factory</a:t>
            </a:r>
          </a:p>
          <a:p>
            <a:pPr marL="571500" lvl="1" indent="-339725"/>
            <a:r>
              <a:rPr lang="en-US" dirty="0"/>
              <a:t>Decorator</a:t>
            </a:r>
          </a:p>
          <a:p>
            <a:pPr marL="571500" lvl="1" indent="-339725"/>
            <a:r>
              <a:rPr lang="en-US" dirty="0"/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1312858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UML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A4F7B37-A605-7411-D6F4-864783CEA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5" y="2092183"/>
            <a:ext cx="7081549" cy="4625968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678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A0A11F1E-DBE4-26AF-78B9-C2924E554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7" y="2143307"/>
            <a:ext cx="6580525" cy="4543696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411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5D13CC-F229-3F25-A0E2-E1CB4EAB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63" y="4087895"/>
            <a:ext cx="4996942" cy="2150699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16F26B-292F-43C4-AAA2-99384EE64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900" y="2937164"/>
            <a:ext cx="3253963" cy="958531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A6383-15EE-C6DB-F923-9E16A2C5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00" y="4087895"/>
            <a:ext cx="3252677" cy="843989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977335-5CC9-5405-9C73-8799B4E7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563" y="2664335"/>
            <a:ext cx="4996942" cy="1231360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24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Abstract Factory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C0E505AD-BA31-CEA4-FB56-FE891977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60" y="2120010"/>
            <a:ext cx="5679592" cy="4523072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770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Abstract Factory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5A009EC-1234-D3FD-34FD-8C3375350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05" y="2115479"/>
            <a:ext cx="4677933" cy="4569843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FA0B2F0-E630-CB26-A039-494A15DF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5" y="2130538"/>
            <a:ext cx="3278648" cy="2130366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94BE3-690B-4C3A-776E-5C35C6E25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5" y="4453641"/>
            <a:ext cx="2923580" cy="1146620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C7764-4678-0C86-221A-85E71B0F7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45" y="5792999"/>
            <a:ext cx="3535061" cy="887505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85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Decorator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4ADF7E6F-1349-E84E-C6F2-E3E36A88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3" y="2316013"/>
            <a:ext cx="8047413" cy="4171454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0021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F7E7-BBB1-D8C9-BC08-7FC3320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Overview</a:t>
            </a:r>
            <a:br>
              <a:rPr lang="en-US" sz="4800" dirty="0"/>
            </a:b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Main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4BE8F5F-0D7F-58BA-4C02-52F7F7161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9" y="3003830"/>
            <a:ext cx="8619822" cy="2237321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048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Decorator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3AE6B-32D6-3343-AA7E-7B6915B2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178" y="2398741"/>
            <a:ext cx="3644108" cy="636526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8CD82-6B85-0107-B804-FFA77A52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4" y="3618745"/>
            <a:ext cx="2952513" cy="744603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9523E-7495-D9CE-8386-E70624A5C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4" y="2411519"/>
            <a:ext cx="4129004" cy="1017480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3FB22-FB97-1187-9B48-606F89A95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177" y="3187168"/>
            <a:ext cx="3649609" cy="518371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750BA-D724-1D4D-81CF-3FD4D3C3E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178" y="4014832"/>
            <a:ext cx="3644109" cy="615068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03840E-4D7B-F9F2-D726-6088816C3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178" y="4804176"/>
            <a:ext cx="3644108" cy="1832233"/>
          </a:xfrm>
          <a:prstGeom prst="rect">
            <a:avLst/>
          </a:prstGeo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686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Composite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C4C0DB46-572D-0964-EB3A-A0AC56A75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2" y="2132952"/>
            <a:ext cx="7545275" cy="4529936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08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2C2-A9AA-3334-B3E7-FFE9EB3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Enemies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Composite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215D4-2B9C-9FAA-20EB-2AFBBA9C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5" y="2632133"/>
            <a:ext cx="4296797" cy="72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45AD8-57CD-7802-A768-31CA912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5" y="3516364"/>
            <a:ext cx="3577206" cy="2742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A5B67-5767-CBBE-2B73-97031A89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07" y="4620913"/>
            <a:ext cx="4290571" cy="1217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66108-AC34-4F1B-0823-978E9B8F0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543" y="2987404"/>
            <a:ext cx="3713585" cy="14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3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2090-AA4D-7747-F3E1-FA0DFD48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418412"/>
            <a:ext cx="6152786" cy="30912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/>
              <a:t>Patterns</a:t>
            </a:r>
          </a:p>
          <a:p>
            <a:pPr marL="571500" lvl="1" indent="-339725"/>
            <a:r>
              <a:rPr lang="en-US" sz="2800" dirty="0"/>
              <a:t>Template</a:t>
            </a:r>
          </a:p>
          <a:p>
            <a:pPr marL="571500" lvl="1" indent="-339725"/>
            <a:r>
              <a:rPr lang="en-US" sz="2800" dirty="0"/>
              <a:t>Composite</a:t>
            </a:r>
          </a:p>
          <a:p>
            <a:pPr marL="571500" lvl="1" indent="-339725"/>
            <a:r>
              <a:rPr lang="en-US" sz="2800" dirty="0"/>
              <a:t>Decorator</a:t>
            </a:r>
          </a:p>
          <a:p>
            <a:pPr marL="571500" lvl="1" indent="-339725"/>
            <a:r>
              <a:rPr lang="en-US" sz="2800"/>
              <a:t>Enum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</a:p>
        </p:txBody>
      </p:sp>
    </p:spTree>
    <p:extLst>
      <p:ext uri="{BB962C8B-B14F-4D97-AF65-F5344CB8AC3E}">
        <p14:creationId xmlns:p14="http://schemas.microsoft.com/office/powerpoint/2010/main" val="3608448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UML Diagram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7DEF24D3-19B4-88F7-CC98-FFD174C90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53" y="2000696"/>
            <a:ext cx="5848647" cy="4715421"/>
          </a:xfrm>
        </p:spPr>
      </p:pic>
    </p:spTree>
    <p:extLst>
      <p:ext uri="{BB962C8B-B14F-4D97-AF65-F5344CB8AC3E}">
        <p14:creationId xmlns:p14="http://schemas.microsoft.com/office/powerpoint/2010/main" val="408312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Pattern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A1D60796-87A5-3C16-0C2E-F00281CD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580" y="2054485"/>
            <a:ext cx="6277512" cy="4580950"/>
          </a:xfrm>
        </p:spPr>
      </p:pic>
    </p:spTree>
    <p:extLst>
      <p:ext uri="{BB962C8B-B14F-4D97-AF65-F5344CB8AC3E}">
        <p14:creationId xmlns:p14="http://schemas.microsoft.com/office/powerpoint/2010/main" val="972998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Template Pattern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1C65EA1-3954-2DBD-EFC8-43E704CAC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26" y="2103224"/>
            <a:ext cx="5829300" cy="2076450"/>
          </a:xfr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B210695-DBF0-BB5D-800B-55522689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6" y="4308477"/>
            <a:ext cx="7140387" cy="185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 dirty="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Composite &amp; Decorator Patterns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30055E7A-9C66-5060-B53F-C15DED8DC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36" y="2045043"/>
            <a:ext cx="4388080" cy="4731893"/>
          </a:xfrm>
        </p:spPr>
      </p:pic>
    </p:spTree>
    <p:extLst>
      <p:ext uri="{BB962C8B-B14F-4D97-AF65-F5344CB8AC3E}">
        <p14:creationId xmlns:p14="http://schemas.microsoft.com/office/powerpoint/2010/main" val="2874271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 dirty="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Composite &amp; Decorator Patterns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926CDA4-EC3C-F6B1-49B7-34FA4AC1F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77" y="2346944"/>
            <a:ext cx="4955803" cy="3599316"/>
          </a:xfr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3847A6E-23A3-06E2-8172-3789BFBF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20" y="2347760"/>
            <a:ext cx="3841554" cy="2773322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B9E9FDE-0C3A-5568-808A-598D1E32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00" y="5167408"/>
            <a:ext cx="3840882" cy="7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6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D49D56-2E6D-F664-A642-CF8869E9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>
            <a:normAutofit/>
          </a:bodyPr>
          <a:lstStyle/>
          <a:p>
            <a:r>
              <a:rPr lang="en-US" sz="4800"/>
              <a:t>Towers</a:t>
            </a:r>
            <a:br>
              <a:rPr lang="en-US" sz="4800"/>
            </a:b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Enumeration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8522841-EC6F-B987-2856-C8057A391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40" y="2097751"/>
            <a:ext cx="4614776" cy="4555801"/>
          </a:xfrm>
        </p:spPr>
      </p:pic>
    </p:spTree>
    <p:extLst>
      <p:ext uri="{BB962C8B-B14F-4D97-AF65-F5344CB8AC3E}">
        <p14:creationId xmlns:p14="http://schemas.microsoft.com/office/powerpoint/2010/main" val="337679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DFD-6D3D-C8B2-9639-E5AAB9FD9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2189717"/>
            <a:ext cx="6071243" cy="36752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Levels have pre-defined paths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Enemies spawn at one end and move to the other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Player loses life if enemies reach the end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Towers are placed to destroy the enemies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Players gain gold for damaging enemies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Waves of enemies are harder over time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39D7A0-B2D1-0F92-0A51-D683F610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is this game?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54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9B57-5BC4-0C25-B189-77B4821A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10690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F7E7-BBB1-D8C9-BC08-7FC3320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Overview</a:t>
            </a:r>
            <a:br>
              <a:rPr lang="en-US" sz="4800" dirty="0"/>
            </a:b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Enemies and Towers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963049F-B302-7A84-E182-0E7257C41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98" y="2092184"/>
            <a:ext cx="6082506" cy="4553233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987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903-BB73-0379-3B72-83631349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Main</a:t>
            </a:r>
            <a:r>
              <a:rPr lang="en-US" sz="4800"/>
              <a:t> Package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2AAE-098B-0BA9-8EB5-5628CFDA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185441"/>
            <a:ext cx="5809158" cy="40231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Responsibilities: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Game States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Input Handling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Player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Patterns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Singleton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Strategy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299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Main</a:t>
            </a:r>
            <a:r>
              <a:rPr lang="en-US" sz="4800"/>
              <a:t> Package</a:t>
            </a:r>
            <a:br>
              <a:rPr lang="en-US" dirty="0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UML Diagram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23025A3-32D8-C072-20F6-070339ED2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413" y="2041038"/>
            <a:ext cx="6354787" cy="4628016"/>
          </a:xfrm>
        </p:spPr>
      </p:pic>
    </p:spTree>
    <p:extLst>
      <p:ext uri="{BB962C8B-B14F-4D97-AF65-F5344CB8AC3E}">
        <p14:creationId xmlns:p14="http://schemas.microsoft.com/office/powerpoint/2010/main" val="164541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903-BB73-0379-3B72-83631349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Main</a:t>
            </a:r>
            <a:r>
              <a:rPr lang="en-US" sz="4800"/>
              <a:t>.java</a:t>
            </a:r>
            <a:endParaRPr lang="en-US" sz="4800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75CB6F0-BF75-22CE-004E-F5C2B2233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0" r="34755"/>
          <a:stretch/>
        </p:blipFill>
        <p:spPr>
          <a:xfrm>
            <a:off x="4507798" y="2504755"/>
            <a:ext cx="4156774" cy="3775025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F9323-1D1D-E7A5-D928-5300ACD1E0DA}"/>
              </a:ext>
            </a:extLst>
          </p:cNvPr>
          <p:cNvSpPr txBox="1"/>
          <p:nvPr/>
        </p:nvSpPr>
        <p:spPr>
          <a:xfrm>
            <a:off x="463241" y="2487409"/>
            <a:ext cx="343403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Sets up the </a:t>
            </a:r>
            <a:r>
              <a:rPr lang="en-US" dirty="0" err="1"/>
              <a:t>JFrame</a:t>
            </a:r>
            <a:r>
              <a:rPr lang="en-US" dirty="0"/>
              <a:t> window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Initializes the </a:t>
            </a:r>
            <a:r>
              <a:rPr lang="en-US" dirty="0" err="1"/>
              <a:t>GamePanel</a:t>
            </a:r>
            <a:r>
              <a:rPr lang="en-US" dirty="0"/>
              <a:t> singleton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Places the </a:t>
            </a:r>
            <a:r>
              <a:rPr lang="en-US" dirty="0" err="1"/>
              <a:t>GamePanel</a:t>
            </a:r>
            <a:r>
              <a:rPr lang="en-US" dirty="0"/>
              <a:t> on the bottom layer of the content pane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Starts the game thread which allows game to run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getPane</a:t>
            </a:r>
            <a:r>
              <a:rPr lang="en-US" dirty="0"/>
              <a:t>() method allows external classes to add and remove content from pane</a:t>
            </a:r>
          </a:p>
        </p:txBody>
      </p:sp>
    </p:spTree>
    <p:extLst>
      <p:ext uri="{BB962C8B-B14F-4D97-AF65-F5344CB8AC3E}">
        <p14:creationId xmlns:p14="http://schemas.microsoft.com/office/powerpoint/2010/main" val="3178067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6B5-CEFA-537B-FFEF-0683875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GamePanel.java</a:t>
            </a:r>
            <a:br>
              <a:rPr lang="en-US"/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Pattern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1678228-D719-3415-70CE-07AC2FBE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96" y="1542760"/>
            <a:ext cx="6679431" cy="4566455"/>
          </a:xfr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0C5F75D-AD1F-44B8-38B4-80DDCF7E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88" y="2052243"/>
            <a:ext cx="3859305" cy="47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2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1649</TotalTime>
  <Words>357</Words>
  <Application>Microsoft Office PowerPoint</Application>
  <PresentationFormat>On-screen Show (4:3)</PresentationFormat>
  <Paragraphs>100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Trebuchet MS</vt:lpstr>
      <vt:lpstr>Berlin</vt:lpstr>
      <vt:lpstr>Tower Defense Game</vt:lpstr>
      <vt:lpstr>Overview</vt:lpstr>
      <vt:lpstr>Overview Main</vt:lpstr>
      <vt:lpstr>What is this game?</vt:lpstr>
      <vt:lpstr>Overview Enemies and Towers</vt:lpstr>
      <vt:lpstr>Main Package</vt:lpstr>
      <vt:lpstr>Main Package UML Diagram</vt:lpstr>
      <vt:lpstr>Main.java</vt:lpstr>
      <vt:lpstr>GamePanel.java Singleton Pattern</vt:lpstr>
      <vt:lpstr>GamePanel.java Singleton Pattern</vt:lpstr>
      <vt:lpstr>Game Loop</vt:lpstr>
      <vt:lpstr>Game States Strategy Pattern</vt:lpstr>
      <vt:lpstr>Game States Code Example</vt:lpstr>
      <vt:lpstr>Changing States Input Handling</vt:lpstr>
      <vt:lpstr>User Interface Nested Classes</vt:lpstr>
      <vt:lpstr>Levels Package</vt:lpstr>
      <vt:lpstr>Levels UML Diagram</vt:lpstr>
      <vt:lpstr>Levels Template</vt:lpstr>
      <vt:lpstr>Levels Template</vt:lpstr>
      <vt:lpstr>Levels Abstract Factory</vt:lpstr>
      <vt:lpstr>Levels Abstract Factory</vt:lpstr>
      <vt:lpstr>Entities</vt:lpstr>
      <vt:lpstr>Entities Enemies</vt:lpstr>
      <vt:lpstr>Enemies UML Diagram</vt:lpstr>
      <vt:lpstr>Enemies Prototype</vt:lpstr>
      <vt:lpstr>Enemies Prototype</vt:lpstr>
      <vt:lpstr>Enemies Abstract Factory</vt:lpstr>
      <vt:lpstr>Enemies Abstract Factory</vt:lpstr>
      <vt:lpstr>Enemies Decorator</vt:lpstr>
      <vt:lpstr>Enemies Decorator</vt:lpstr>
      <vt:lpstr>Enemies Composite</vt:lpstr>
      <vt:lpstr>Enemies Composite</vt:lpstr>
      <vt:lpstr>Towers</vt:lpstr>
      <vt:lpstr>Towers UML Diagram</vt:lpstr>
      <vt:lpstr>Towers Template Pattern</vt:lpstr>
      <vt:lpstr>Towers Template Pattern</vt:lpstr>
      <vt:lpstr>Towers Composite &amp; Decorator Patterns</vt:lpstr>
      <vt:lpstr>Towers Composite &amp; Decorator Patterns</vt:lpstr>
      <vt:lpstr>Towers Enumeration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 Game</dc:title>
  <dc:creator>Ricardo Almeida</dc:creator>
  <cp:lastModifiedBy>Almeida, Ricardo B. (Student)</cp:lastModifiedBy>
  <cp:revision>176</cp:revision>
  <dcterms:created xsi:type="dcterms:W3CDTF">2022-12-02T03:42:17Z</dcterms:created>
  <dcterms:modified xsi:type="dcterms:W3CDTF">2022-12-06T05:00:13Z</dcterms:modified>
</cp:coreProperties>
</file>